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5" r:id="rId4"/>
    <p:sldId id="286" r:id="rId5"/>
    <p:sldId id="285" r:id="rId6"/>
    <p:sldId id="274" r:id="rId7"/>
    <p:sldId id="276" r:id="rId8"/>
    <p:sldId id="279" r:id="rId9"/>
    <p:sldId id="283" r:id="rId10"/>
    <p:sldId id="281" r:id="rId11"/>
    <p:sldId id="280" r:id="rId12"/>
    <p:sldId id="287" r:id="rId13"/>
    <p:sldId id="284" r:id="rId14"/>
    <p:sldId id="288" r:id="rId15"/>
    <p:sldId id="289" r:id="rId16"/>
    <p:sldId id="291" r:id="rId17"/>
    <p:sldId id="290" r:id="rId18"/>
    <p:sldId id="292" r:id="rId19"/>
    <p:sldId id="293" r:id="rId20"/>
    <p:sldId id="294" r:id="rId21"/>
    <p:sldId id="282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98" d="100"/>
          <a:sy n="98" d="100"/>
        </p:scale>
        <p:origin x="-104" y="-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BB840F-8833-468F-92C4-5E9AEC97DF96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DEC623B-FF92-4F4E-983D-CCD3B404FD90}">
      <dgm:prSet phldrT="[Text]"/>
      <dgm:spPr/>
      <dgm:t>
        <a:bodyPr/>
        <a:lstStyle/>
        <a:p>
          <a:r>
            <a:rPr lang="de-DE" b="1" dirty="0" err="1">
              <a:latin typeface="Arial" panose="020B0604020202020204" pitchFamily="34" charset="0"/>
              <a:cs typeface="Arial" panose="020B0604020202020204" pitchFamily="34" charset="0"/>
            </a:rPr>
            <a:t>Legally</a:t>
          </a:r>
          <a:r>
            <a:rPr lang="de-DE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b="1" dirty="0" err="1">
              <a:latin typeface="Arial" panose="020B0604020202020204" pitchFamily="34" charset="0"/>
              <a:cs typeface="Arial" panose="020B0604020202020204" pitchFamily="34" charset="0"/>
            </a:rPr>
            <a:t>entitled</a:t>
          </a:r>
          <a:r>
            <a:rPr lang="de-DE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b="1" dirty="0" err="1">
              <a:latin typeface="Arial" panose="020B0604020202020204" pitchFamily="34" charset="0"/>
              <a:cs typeface="Arial" panose="020B0604020202020204" pitchFamily="34" charset="0"/>
            </a:rPr>
            <a:t>voters</a:t>
          </a:r>
          <a:r>
            <a:rPr lang="de-DE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b="1" dirty="0" err="1">
              <a:latin typeface="Arial" panose="020B0604020202020204" pitchFamily="34" charset="0"/>
              <a:cs typeface="Arial" panose="020B0604020202020204" pitchFamily="34" charset="0"/>
            </a:rPr>
            <a:t>only</a:t>
          </a:r>
          <a:endParaRPr lang="de-DE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B4EAB8-4F82-4B76-BEFF-51758C4534DB}" type="parTrans" cxnId="{52148A04-5C76-40AE-A208-E4BBC40252C4}">
      <dgm:prSet/>
      <dgm:spPr/>
      <dgm:t>
        <a:bodyPr/>
        <a:lstStyle/>
        <a:p>
          <a:endParaRPr lang="de-DE"/>
        </a:p>
      </dgm:t>
    </dgm:pt>
    <dgm:pt modelId="{4A80BA4B-799E-4424-B58A-9C327248A0B0}" type="sibTrans" cxnId="{52148A04-5C76-40AE-A208-E4BBC40252C4}">
      <dgm:prSet/>
      <dgm:spPr/>
      <dgm:t>
        <a:bodyPr/>
        <a:lstStyle/>
        <a:p>
          <a:endParaRPr lang="de-DE"/>
        </a:p>
      </dgm:t>
    </dgm:pt>
    <dgm:pt modelId="{069FA1D4-0067-4FEE-AC10-83E3BBBE63E3}">
      <dgm:prSet phldrT="[Text]"/>
      <dgm:spPr/>
      <dgm:t>
        <a:bodyPr/>
        <a:lstStyle/>
        <a:p>
          <a:r>
            <a:rPr lang="de-DE" b="1" dirty="0">
              <a:latin typeface="Arial" panose="020B0604020202020204" pitchFamily="34" charset="0"/>
              <a:cs typeface="Arial" panose="020B0604020202020204" pitchFamily="34" charset="0"/>
            </a:rPr>
            <a:t>Secrecy </a:t>
          </a:r>
          <a:r>
            <a:rPr lang="de-DE" b="1" dirty="0" err="1">
              <a:latin typeface="Arial" panose="020B0604020202020204" pitchFamily="34" charset="0"/>
              <a:cs typeface="Arial" panose="020B0604020202020204" pitchFamily="34" charset="0"/>
            </a:rPr>
            <a:t>of</a:t>
          </a:r>
          <a:r>
            <a:rPr lang="de-DE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b="1" dirty="0" err="1"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b="1" dirty="0" err="1">
              <a:latin typeface="Arial" panose="020B0604020202020204" pitchFamily="34" charset="0"/>
              <a:cs typeface="Arial" panose="020B0604020202020204" pitchFamily="34" charset="0"/>
            </a:rPr>
            <a:t>election</a:t>
          </a:r>
          <a:endParaRPr lang="de-DE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B55B2D-06BE-4106-A390-575A449C0404}" type="parTrans" cxnId="{D20333FB-7675-4766-9916-DE01D87391FE}">
      <dgm:prSet/>
      <dgm:spPr/>
      <dgm:t>
        <a:bodyPr/>
        <a:lstStyle/>
        <a:p>
          <a:endParaRPr lang="de-DE"/>
        </a:p>
      </dgm:t>
    </dgm:pt>
    <dgm:pt modelId="{0D0D8DEA-A517-41BB-B03D-5B6E569B0E65}" type="sibTrans" cxnId="{D20333FB-7675-4766-9916-DE01D87391FE}">
      <dgm:prSet/>
      <dgm:spPr/>
      <dgm:t>
        <a:bodyPr/>
        <a:lstStyle/>
        <a:p>
          <a:endParaRPr lang="de-DE"/>
        </a:p>
      </dgm:t>
    </dgm:pt>
    <dgm:pt modelId="{7E81D700-55B8-4A31-863C-B7CE735A8C39}" type="pres">
      <dgm:prSet presAssocID="{38BB840F-8833-468F-92C4-5E9AEC97DF9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70A23C-F793-44A1-B936-E6A8210DDA93}" type="pres">
      <dgm:prSet presAssocID="{6DEC623B-FF92-4F4E-983D-CCD3B404FD90}" presName="arrow" presStyleLbl="node1" presStyleIdx="0" presStyleCnt="2" custScaleY="100074" custRadScaleRad="102718" custRadScaleInc="15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041BE-6604-4C16-AB8F-552B372D9C2F}" type="pres">
      <dgm:prSet presAssocID="{069FA1D4-0067-4FEE-AC10-83E3BBBE63E3}" presName="arrow" presStyleLbl="node1" presStyleIdx="1" presStyleCnt="2" custRadScaleRad="311135" custRadScaleInc="-157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86884A-2BE6-44E6-9C17-35604AC79DCE}" type="presOf" srcId="{069FA1D4-0067-4FEE-AC10-83E3BBBE63E3}" destId="{481041BE-6604-4C16-AB8F-552B372D9C2F}" srcOrd="0" destOrd="0" presId="urn:microsoft.com/office/officeart/2005/8/layout/arrow5"/>
    <dgm:cxn modelId="{99CE0817-2CCE-4A53-9D7E-4A26C98E2F64}" type="presOf" srcId="{38BB840F-8833-468F-92C4-5E9AEC97DF96}" destId="{7E81D700-55B8-4A31-863C-B7CE735A8C39}" srcOrd="0" destOrd="0" presId="urn:microsoft.com/office/officeart/2005/8/layout/arrow5"/>
    <dgm:cxn modelId="{52148A04-5C76-40AE-A208-E4BBC40252C4}" srcId="{38BB840F-8833-468F-92C4-5E9AEC97DF96}" destId="{6DEC623B-FF92-4F4E-983D-CCD3B404FD90}" srcOrd="0" destOrd="0" parTransId="{FAB4EAB8-4F82-4B76-BEFF-51758C4534DB}" sibTransId="{4A80BA4B-799E-4424-B58A-9C327248A0B0}"/>
    <dgm:cxn modelId="{EDC538AD-3C61-4202-AE79-CE4705BF2513}" type="presOf" srcId="{6DEC623B-FF92-4F4E-983D-CCD3B404FD90}" destId="{8370A23C-F793-44A1-B936-E6A8210DDA93}" srcOrd="0" destOrd="0" presId="urn:microsoft.com/office/officeart/2005/8/layout/arrow5"/>
    <dgm:cxn modelId="{D20333FB-7675-4766-9916-DE01D87391FE}" srcId="{38BB840F-8833-468F-92C4-5E9AEC97DF96}" destId="{069FA1D4-0067-4FEE-AC10-83E3BBBE63E3}" srcOrd="1" destOrd="0" parTransId="{A8B55B2D-06BE-4106-A390-575A449C0404}" sibTransId="{0D0D8DEA-A517-41BB-B03D-5B6E569B0E65}"/>
    <dgm:cxn modelId="{6D34BB0F-6C44-41B2-B342-F754C9B1A3FC}" type="presParOf" srcId="{7E81D700-55B8-4A31-863C-B7CE735A8C39}" destId="{8370A23C-F793-44A1-B936-E6A8210DDA93}" srcOrd="0" destOrd="0" presId="urn:microsoft.com/office/officeart/2005/8/layout/arrow5"/>
    <dgm:cxn modelId="{36B11BAF-FE38-4BE0-B5F7-2309F6617BE2}" type="presParOf" srcId="{7E81D700-55B8-4A31-863C-B7CE735A8C39}" destId="{481041BE-6604-4C16-AB8F-552B372D9C2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28357-9980-48FD-9BDE-E3A93DEDB6B7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B27FA27-9295-4779-8AD7-27AC04B824AC}">
      <dgm:prSet phldrT="[Text]"/>
      <dgm:spPr/>
      <dgm:t>
        <a:bodyPr/>
        <a:lstStyle/>
        <a:p>
          <a:r>
            <a:rPr lang="de-DE" dirty="0" err="1">
              <a:latin typeface="Arial" panose="020B0604020202020204" pitchFamily="34" charset="0"/>
              <a:cs typeface="Arial" panose="020B0604020202020204" pitchFamily="34" charset="0"/>
            </a:rPr>
            <a:t>Transparency</a:t>
          </a:r>
          <a:endParaRPr lang="de-D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0599AB-FD8D-4612-AA2F-9F98A76E5AC5}" type="parTrans" cxnId="{863079BB-87B1-442F-BDB8-433D1FD2C108}">
      <dgm:prSet/>
      <dgm:spPr/>
      <dgm:t>
        <a:bodyPr/>
        <a:lstStyle/>
        <a:p>
          <a:endParaRPr lang="de-DE"/>
        </a:p>
      </dgm:t>
    </dgm:pt>
    <dgm:pt modelId="{0ECCD84E-2CCD-4FBE-AA0C-F7889526E307}" type="sibTrans" cxnId="{863079BB-87B1-442F-BDB8-433D1FD2C108}">
      <dgm:prSet/>
      <dgm:spPr/>
      <dgm:t>
        <a:bodyPr/>
        <a:lstStyle/>
        <a:p>
          <a:endParaRPr lang="de-DE"/>
        </a:p>
      </dgm:t>
    </dgm:pt>
    <dgm:pt modelId="{404DCE88-3DBD-4728-AD36-D709A1486979}">
      <dgm:prSet phldrT="[Text]"/>
      <dgm:spPr/>
      <dgm:t>
        <a:bodyPr/>
        <a:lstStyle/>
        <a:p>
          <a:r>
            <a:rPr lang="de-DE" dirty="0">
              <a:latin typeface="Arial" panose="020B0604020202020204" pitchFamily="34" charset="0"/>
              <a:cs typeface="Arial" panose="020B0604020202020204" pitchFamily="34" charset="0"/>
            </a:rPr>
            <a:t>Secrecy</a:t>
          </a:r>
        </a:p>
      </dgm:t>
    </dgm:pt>
    <dgm:pt modelId="{825F1F65-5ECC-4B95-B3B1-82CC57730B9F}" type="parTrans" cxnId="{0EE5D1ED-8234-4384-B4C8-67E190D2B560}">
      <dgm:prSet/>
      <dgm:spPr/>
      <dgm:t>
        <a:bodyPr/>
        <a:lstStyle/>
        <a:p>
          <a:endParaRPr lang="de-DE"/>
        </a:p>
      </dgm:t>
    </dgm:pt>
    <dgm:pt modelId="{D1CF5C5E-B2BC-407E-B3E0-907DCC20D181}" type="sibTrans" cxnId="{0EE5D1ED-8234-4384-B4C8-67E190D2B560}">
      <dgm:prSet/>
      <dgm:spPr/>
      <dgm:t>
        <a:bodyPr/>
        <a:lstStyle/>
        <a:p>
          <a:endParaRPr lang="de-DE"/>
        </a:p>
      </dgm:t>
    </dgm:pt>
    <dgm:pt modelId="{EA4C1DAD-85AF-4E71-B9BD-738C321E8E2F}" type="pres">
      <dgm:prSet presAssocID="{FB228357-9980-48FD-9BDE-E3A93DEDB6B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8BBF4F-FEE1-4C5F-A428-27AC764D34D1}" type="pres">
      <dgm:prSet presAssocID="{FB228357-9980-48FD-9BDE-E3A93DEDB6B7}" presName="divider" presStyleLbl="fgShp" presStyleIdx="0" presStyleCnt="1"/>
      <dgm:spPr/>
    </dgm:pt>
    <dgm:pt modelId="{6F8F379B-C811-43AE-BAFF-1098F9FCC34A}" type="pres">
      <dgm:prSet presAssocID="{2B27FA27-9295-4779-8AD7-27AC04B824AC}" presName="downArrow" presStyleLbl="node1" presStyleIdx="0" presStyleCnt="2"/>
      <dgm:spPr/>
    </dgm:pt>
    <dgm:pt modelId="{08CF883F-83F3-43AF-B6AC-1D26B40943A8}" type="pres">
      <dgm:prSet presAssocID="{2B27FA27-9295-4779-8AD7-27AC04B824AC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0F1-7666-4949-9A49-854C62B1D68C}" type="pres">
      <dgm:prSet presAssocID="{404DCE88-3DBD-4728-AD36-D709A1486979}" presName="upArrow" presStyleLbl="node1" presStyleIdx="1" presStyleCnt="2"/>
      <dgm:spPr/>
    </dgm:pt>
    <dgm:pt modelId="{3EE50177-FD6F-4C1F-87DD-3A904D21B73E}" type="pres">
      <dgm:prSet presAssocID="{404DCE88-3DBD-4728-AD36-D709A1486979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DFBD29-841C-4DBD-98AF-2F9B19AAB5A4}" type="presOf" srcId="{2B27FA27-9295-4779-8AD7-27AC04B824AC}" destId="{08CF883F-83F3-43AF-B6AC-1D26B40943A8}" srcOrd="0" destOrd="0" presId="urn:microsoft.com/office/officeart/2005/8/layout/arrow3"/>
    <dgm:cxn modelId="{83D6EA07-3B51-4D16-BAC2-A31CDE47E49C}" type="presOf" srcId="{FB228357-9980-48FD-9BDE-E3A93DEDB6B7}" destId="{EA4C1DAD-85AF-4E71-B9BD-738C321E8E2F}" srcOrd="0" destOrd="0" presId="urn:microsoft.com/office/officeart/2005/8/layout/arrow3"/>
    <dgm:cxn modelId="{863079BB-87B1-442F-BDB8-433D1FD2C108}" srcId="{FB228357-9980-48FD-9BDE-E3A93DEDB6B7}" destId="{2B27FA27-9295-4779-8AD7-27AC04B824AC}" srcOrd="0" destOrd="0" parTransId="{BF0599AB-FD8D-4612-AA2F-9F98A76E5AC5}" sibTransId="{0ECCD84E-2CCD-4FBE-AA0C-F7889526E307}"/>
    <dgm:cxn modelId="{0EE5D1ED-8234-4384-B4C8-67E190D2B560}" srcId="{FB228357-9980-48FD-9BDE-E3A93DEDB6B7}" destId="{404DCE88-3DBD-4728-AD36-D709A1486979}" srcOrd="1" destOrd="0" parTransId="{825F1F65-5ECC-4B95-B3B1-82CC57730B9F}" sibTransId="{D1CF5C5E-B2BC-407E-B3E0-907DCC20D181}"/>
    <dgm:cxn modelId="{E7D54F6F-7117-433B-92E7-8E9F21017F80}" type="presOf" srcId="{404DCE88-3DBD-4728-AD36-D709A1486979}" destId="{3EE50177-FD6F-4C1F-87DD-3A904D21B73E}" srcOrd="0" destOrd="0" presId="urn:microsoft.com/office/officeart/2005/8/layout/arrow3"/>
    <dgm:cxn modelId="{80DFA04E-8B34-490A-9E93-AFD8C1E93FE2}" type="presParOf" srcId="{EA4C1DAD-85AF-4E71-B9BD-738C321E8E2F}" destId="{768BBF4F-FEE1-4C5F-A428-27AC764D34D1}" srcOrd="0" destOrd="0" presId="urn:microsoft.com/office/officeart/2005/8/layout/arrow3"/>
    <dgm:cxn modelId="{62D7D9CF-ADA7-438F-AB28-E72F459E7EDF}" type="presParOf" srcId="{EA4C1DAD-85AF-4E71-B9BD-738C321E8E2F}" destId="{6F8F379B-C811-43AE-BAFF-1098F9FCC34A}" srcOrd="1" destOrd="0" presId="urn:microsoft.com/office/officeart/2005/8/layout/arrow3"/>
    <dgm:cxn modelId="{1EE2A575-3084-46B8-87A1-30E2397A2404}" type="presParOf" srcId="{EA4C1DAD-85AF-4E71-B9BD-738C321E8E2F}" destId="{08CF883F-83F3-43AF-B6AC-1D26B40943A8}" srcOrd="2" destOrd="0" presId="urn:microsoft.com/office/officeart/2005/8/layout/arrow3"/>
    <dgm:cxn modelId="{A4DC3152-A6E5-4807-8315-55D6C8C83D2B}" type="presParOf" srcId="{EA4C1DAD-85AF-4E71-B9BD-738C321E8E2F}" destId="{7C3140F1-7666-4949-9A49-854C62B1D68C}" srcOrd="3" destOrd="0" presId="urn:microsoft.com/office/officeart/2005/8/layout/arrow3"/>
    <dgm:cxn modelId="{A8B6643A-1CE9-45F6-94D4-54D7E44B6BDB}" type="presParOf" srcId="{EA4C1DAD-85AF-4E71-B9BD-738C321E8E2F}" destId="{3EE50177-FD6F-4C1F-87DD-3A904D21B73E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28357-9980-48FD-9BDE-E3A93DEDB6B7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B27FA27-9295-4779-8AD7-27AC04B824AC}">
      <dgm:prSet phldrT="[Text]"/>
      <dgm:spPr/>
      <dgm:t>
        <a:bodyPr/>
        <a:lstStyle/>
        <a:p>
          <a:r>
            <a:rPr lang="de-DE" dirty="0" err="1" smtClean="0">
              <a:latin typeface="Arial" panose="020B0604020202020204" pitchFamily="34" charset="0"/>
              <a:cs typeface="Arial" panose="020B0604020202020204" pitchFamily="34" charset="0"/>
            </a:rPr>
            <a:t>Integrity</a:t>
          </a:r>
          <a:endParaRPr lang="de-D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0599AB-FD8D-4612-AA2F-9F98A76E5AC5}" type="parTrans" cxnId="{863079BB-87B1-442F-BDB8-433D1FD2C108}">
      <dgm:prSet/>
      <dgm:spPr/>
      <dgm:t>
        <a:bodyPr/>
        <a:lstStyle/>
        <a:p>
          <a:endParaRPr lang="de-DE"/>
        </a:p>
      </dgm:t>
    </dgm:pt>
    <dgm:pt modelId="{0ECCD84E-2CCD-4FBE-AA0C-F7889526E307}" type="sibTrans" cxnId="{863079BB-87B1-442F-BDB8-433D1FD2C108}">
      <dgm:prSet/>
      <dgm:spPr/>
      <dgm:t>
        <a:bodyPr/>
        <a:lstStyle/>
        <a:p>
          <a:endParaRPr lang="de-DE"/>
        </a:p>
      </dgm:t>
    </dgm:pt>
    <dgm:pt modelId="{404DCE88-3DBD-4728-AD36-D709A1486979}">
      <dgm:prSet phldrT="[Text]"/>
      <dgm:spPr/>
      <dgm:t>
        <a:bodyPr/>
        <a:lstStyle/>
        <a:p>
          <a:r>
            <a:rPr lang="de-DE" dirty="0" err="1" smtClean="0">
              <a:latin typeface="Arial" panose="020B0604020202020204" pitchFamily="34" charset="0"/>
              <a:cs typeface="Arial" panose="020B0604020202020204" pitchFamily="34" charset="0"/>
            </a:rPr>
            <a:t>Inclusivity</a:t>
          </a:r>
          <a:endParaRPr lang="de-D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5F1F65-5ECC-4B95-B3B1-82CC57730B9F}" type="parTrans" cxnId="{0EE5D1ED-8234-4384-B4C8-67E190D2B560}">
      <dgm:prSet/>
      <dgm:spPr/>
      <dgm:t>
        <a:bodyPr/>
        <a:lstStyle/>
        <a:p>
          <a:endParaRPr lang="de-DE"/>
        </a:p>
      </dgm:t>
    </dgm:pt>
    <dgm:pt modelId="{D1CF5C5E-B2BC-407E-B3E0-907DCC20D181}" type="sibTrans" cxnId="{0EE5D1ED-8234-4384-B4C8-67E190D2B560}">
      <dgm:prSet/>
      <dgm:spPr/>
      <dgm:t>
        <a:bodyPr/>
        <a:lstStyle/>
        <a:p>
          <a:endParaRPr lang="de-DE"/>
        </a:p>
      </dgm:t>
    </dgm:pt>
    <dgm:pt modelId="{EA4C1DAD-85AF-4E71-B9BD-738C321E8E2F}" type="pres">
      <dgm:prSet presAssocID="{FB228357-9980-48FD-9BDE-E3A93DEDB6B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8BBF4F-FEE1-4C5F-A428-27AC764D34D1}" type="pres">
      <dgm:prSet presAssocID="{FB228357-9980-48FD-9BDE-E3A93DEDB6B7}" presName="divider" presStyleLbl="fgShp" presStyleIdx="0" presStyleCnt="1"/>
      <dgm:spPr/>
    </dgm:pt>
    <dgm:pt modelId="{6F8F379B-C811-43AE-BAFF-1098F9FCC34A}" type="pres">
      <dgm:prSet presAssocID="{2B27FA27-9295-4779-8AD7-27AC04B824AC}" presName="downArrow" presStyleLbl="node1" presStyleIdx="0" presStyleCnt="2"/>
      <dgm:spPr/>
    </dgm:pt>
    <dgm:pt modelId="{08CF883F-83F3-43AF-B6AC-1D26B40943A8}" type="pres">
      <dgm:prSet presAssocID="{2B27FA27-9295-4779-8AD7-27AC04B824AC}" presName="downArrow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140F1-7666-4949-9A49-854C62B1D68C}" type="pres">
      <dgm:prSet presAssocID="{404DCE88-3DBD-4728-AD36-D709A1486979}" presName="upArrow" presStyleLbl="node1" presStyleIdx="1" presStyleCnt="2"/>
      <dgm:spPr/>
    </dgm:pt>
    <dgm:pt modelId="{3EE50177-FD6F-4C1F-87DD-3A904D21B73E}" type="pres">
      <dgm:prSet presAssocID="{404DCE88-3DBD-4728-AD36-D709A1486979}" presName="upArrow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6E0136-5311-B54B-BBBF-F8056DF31907}" type="presOf" srcId="{FB228357-9980-48FD-9BDE-E3A93DEDB6B7}" destId="{EA4C1DAD-85AF-4E71-B9BD-738C321E8E2F}" srcOrd="0" destOrd="0" presId="urn:microsoft.com/office/officeart/2005/8/layout/arrow3"/>
    <dgm:cxn modelId="{CE32D84F-C267-4A44-B7FC-97ED6F5B8313}" type="presOf" srcId="{2B27FA27-9295-4779-8AD7-27AC04B824AC}" destId="{08CF883F-83F3-43AF-B6AC-1D26B40943A8}" srcOrd="0" destOrd="0" presId="urn:microsoft.com/office/officeart/2005/8/layout/arrow3"/>
    <dgm:cxn modelId="{0EE5D1ED-8234-4384-B4C8-67E190D2B560}" srcId="{FB228357-9980-48FD-9BDE-E3A93DEDB6B7}" destId="{404DCE88-3DBD-4728-AD36-D709A1486979}" srcOrd="1" destOrd="0" parTransId="{825F1F65-5ECC-4B95-B3B1-82CC57730B9F}" sibTransId="{D1CF5C5E-B2BC-407E-B3E0-907DCC20D181}"/>
    <dgm:cxn modelId="{E6EAE723-A8F4-804F-BA08-50D95CB36471}" type="presOf" srcId="{404DCE88-3DBD-4728-AD36-D709A1486979}" destId="{3EE50177-FD6F-4C1F-87DD-3A904D21B73E}" srcOrd="0" destOrd="0" presId="urn:microsoft.com/office/officeart/2005/8/layout/arrow3"/>
    <dgm:cxn modelId="{863079BB-87B1-442F-BDB8-433D1FD2C108}" srcId="{FB228357-9980-48FD-9BDE-E3A93DEDB6B7}" destId="{2B27FA27-9295-4779-8AD7-27AC04B824AC}" srcOrd="0" destOrd="0" parTransId="{BF0599AB-FD8D-4612-AA2F-9F98A76E5AC5}" sibTransId="{0ECCD84E-2CCD-4FBE-AA0C-F7889526E307}"/>
    <dgm:cxn modelId="{758243F5-1BB9-3942-9DAA-042B4AC9C0D1}" type="presParOf" srcId="{EA4C1DAD-85AF-4E71-B9BD-738C321E8E2F}" destId="{768BBF4F-FEE1-4C5F-A428-27AC764D34D1}" srcOrd="0" destOrd="0" presId="urn:microsoft.com/office/officeart/2005/8/layout/arrow3"/>
    <dgm:cxn modelId="{570CA2A0-BE90-F34B-B348-E2FCC05C14CA}" type="presParOf" srcId="{EA4C1DAD-85AF-4E71-B9BD-738C321E8E2F}" destId="{6F8F379B-C811-43AE-BAFF-1098F9FCC34A}" srcOrd="1" destOrd="0" presId="urn:microsoft.com/office/officeart/2005/8/layout/arrow3"/>
    <dgm:cxn modelId="{62006C24-AC57-FC4B-AF28-4AD9CA7561A7}" type="presParOf" srcId="{EA4C1DAD-85AF-4E71-B9BD-738C321E8E2F}" destId="{08CF883F-83F3-43AF-B6AC-1D26B40943A8}" srcOrd="2" destOrd="0" presId="urn:microsoft.com/office/officeart/2005/8/layout/arrow3"/>
    <dgm:cxn modelId="{80E78712-2FBD-8B4F-9033-DC5D236FE999}" type="presParOf" srcId="{EA4C1DAD-85AF-4E71-B9BD-738C321E8E2F}" destId="{7C3140F1-7666-4949-9A49-854C62B1D68C}" srcOrd="3" destOrd="0" presId="urn:microsoft.com/office/officeart/2005/8/layout/arrow3"/>
    <dgm:cxn modelId="{46789740-39F0-1A4C-846E-D377CB303108}" type="presParOf" srcId="{EA4C1DAD-85AF-4E71-B9BD-738C321E8E2F}" destId="{3EE50177-FD6F-4C1F-87DD-3A904D21B73E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0A23C-F793-44A1-B936-E6A8210DDA93}">
      <dsp:nvSpPr>
        <dsp:cNvPr id="0" name=""/>
        <dsp:cNvSpPr/>
      </dsp:nvSpPr>
      <dsp:spPr>
        <a:xfrm rot="16200000">
          <a:off x="719" y="-719"/>
          <a:ext cx="1945561" cy="1947000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1" kern="1200" dirty="0" err="1">
              <a:latin typeface="Arial" panose="020B0604020202020204" pitchFamily="34" charset="0"/>
              <a:cs typeface="Arial" panose="020B0604020202020204" pitchFamily="34" charset="0"/>
            </a:rPr>
            <a:t>Legally</a:t>
          </a:r>
          <a:r>
            <a:rPr lang="de-DE" sz="17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700" b="1" kern="1200" dirty="0" err="1">
              <a:latin typeface="Arial" panose="020B0604020202020204" pitchFamily="34" charset="0"/>
              <a:cs typeface="Arial" panose="020B0604020202020204" pitchFamily="34" charset="0"/>
            </a:rPr>
            <a:t>entitled</a:t>
          </a:r>
          <a:r>
            <a:rPr lang="de-DE" sz="17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700" b="1" kern="1200" dirty="0" err="1">
              <a:latin typeface="Arial" panose="020B0604020202020204" pitchFamily="34" charset="0"/>
              <a:cs typeface="Arial" panose="020B0604020202020204" pitchFamily="34" charset="0"/>
            </a:rPr>
            <a:t>voters</a:t>
          </a:r>
          <a:r>
            <a:rPr lang="de-DE" sz="17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700" b="1" kern="1200" dirty="0" err="1">
              <a:latin typeface="Arial" panose="020B0604020202020204" pitchFamily="34" charset="0"/>
              <a:cs typeface="Arial" panose="020B0604020202020204" pitchFamily="34" charset="0"/>
            </a:rPr>
            <a:t>only</a:t>
          </a:r>
          <a:endParaRPr lang="de-DE" sz="17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5400000">
        <a:off x="0" y="486391"/>
        <a:ext cx="1606527" cy="972781"/>
      </dsp:txXfrm>
    </dsp:sp>
    <dsp:sp modelId="{481041BE-6604-4C16-AB8F-552B372D9C2F}">
      <dsp:nvSpPr>
        <dsp:cNvPr id="0" name=""/>
        <dsp:cNvSpPr/>
      </dsp:nvSpPr>
      <dsp:spPr>
        <a:xfrm rot="5400000">
          <a:off x="3079040" y="0"/>
          <a:ext cx="1945561" cy="194556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b="1" kern="1200" dirty="0">
              <a:latin typeface="Arial" panose="020B0604020202020204" pitchFamily="34" charset="0"/>
              <a:cs typeface="Arial" panose="020B0604020202020204" pitchFamily="34" charset="0"/>
            </a:rPr>
            <a:t>Secrecy </a:t>
          </a:r>
          <a:r>
            <a:rPr lang="de-DE" sz="1700" b="1" kern="1200" dirty="0" err="1">
              <a:latin typeface="Arial" panose="020B0604020202020204" pitchFamily="34" charset="0"/>
              <a:cs typeface="Arial" panose="020B0604020202020204" pitchFamily="34" charset="0"/>
            </a:rPr>
            <a:t>of</a:t>
          </a:r>
          <a:r>
            <a:rPr lang="de-DE" sz="17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700" b="1" kern="1200" dirty="0" err="1"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de-DE" sz="17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1700" b="1" kern="1200" dirty="0" err="1">
              <a:latin typeface="Arial" panose="020B0604020202020204" pitchFamily="34" charset="0"/>
              <a:cs typeface="Arial" panose="020B0604020202020204" pitchFamily="34" charset="0"/>
            </a:rPr>
            <a:t>election</a:t>
          </a:r>
          <a:endParaRPr lang="de-DE" sz="17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419514" y="486389"/>
        <a:ext cx="1605088" cy="97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BBF4F-FEE1-4C5F-A428-27AC764D34D1}">
      <dsp:nvSpPr>
        <dsp:cNvPr id="0" name=""/>
        <dsp:cNvSpPr/>
      </dsp:nvSpPr>
      <dsp:spPr>
        <a:xfrm rot="21300000">
          <a:off x="22150" y="1489314"/>
          <a:ext cx="7173716" cy="821498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F379B-C811-43AE-BAFF-1098F9FCC34A}">
      <dsp:nvSpPr>
        <dsp:cNvPr id="0" name=""/>
        <dsp:cNvSpPr/>
      </dsp:nvSpPr>
      <dsp:spPr>
        <a:xfrm>
          <a:off x="866162" y="190006"/>
          <a:ext cx="2165405" cy="1520051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F883F-83F3-43AF-B6AC-1D26B40943A8}">
      <dsp:nvSpPr>
        <dsp:cNvPr id="0" name=""/>
        <dsp:cNvSpPr/>
      </dsp:nvSpPr>
      <dsp:spPr>
        <a:xfrm>
          <a:off x="3825549" y="0"/>
          <a:ext cx="2309765" cy="1596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err="1">
              <a:latin typeface="Arial" panose="020B0604020202020204" pitchFamily="34" charset="0"/>
              <a:cs typeface="Arial" panose="020B0604020202020204" pitchFamily="34" charset="0"/>
            </a:rPr>
            <a:t>Transparency</a:t>
          </a:r>
          <a:endParaRPr lang="de-DE" sz="2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25549" y="0"/>
        <a:ext cx="2309765" cy="1596053"/>
      </dsp:txXfrm>
    </dsp:sp>
    <dsp:sp modelId="{7C3140F1-7666-4949-9A49-854C62B1D68C}">
      <dsp:nvSpPr>
        <dsp:cNvPr id="0" name=""/>
        <dsp:cNvSpPr/>
      </dsp:nvSpPr>
      <dsp:spPr>
        <a:xfrm>
          <a:off x="4186449" y="2090070"/>
          <a:ext cx="2165405" cy="1520051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50177-FD6F-4C1F-87DD-3A904D21B73E}">
      <dsp:nvSpPr>
        <dsp:cNvPr id="0" name=""/>
        <dsp:cNvSpPr/>
      </dsp:nvSpPr>
      <dsp:spPr>
        <a:xfrm>
          <a:off x="1082702" y="2204074"/>
          <a:ext cx="2309765" cy="1596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>
              <a:latin typeface="Arial" panose="020B0604020202020204" pitchFamily="34" charset="0"/>
              <a:cs typeface="Arial" panose="020B0604020202020204" pitchFamily="34" charset="0"/>
            </a:rPr>
            <a:t>Secrecy</a:t>
          </a:r>
        </a:p>
      </dsp:txBody>
      <dsp:txXfrm>
        <a:off x="1082702" y="2204074"/>
        <a:ext cx="2309765" cy="1596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BBF4F-FEE1-4C5F-A428-27AC764D34D1}">
      <dsp:nvSpPr>
        <dsp:cNvPr id="0" name=""/>
        <dsp:cNvSpPr/>
      </dsp:nvSpPr>
      <dsp:spPr>
        <a:xfrm rot="21300000">
          <a:off x="22150" y="1489314"/>
          <a:ext cx="7173716" cy="821498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F379B-C811-43AE-BAFF-1098F9FCC34A}">
      <dsp:nvSpPr>
        <dsp:cNvPr id="0" name=""/>
        <dsp:cNvSpPr/>
      </dsp:nvSpPr>
      <dsp:spPr>
        <a:xfrm>
          <a:off x="866162" y="190006"/>
          <a:ext cx="2165405" cy="1520051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F883F-83F3-43AF-B6AC-1D26B40943A8}">
      <dsp:nvSpPr>
        <dsp:cNvPr id="0" name=""/>
        <dsp:cNvSpPr/>
      </dsp:nvSpPr>
      <dsp:spPr>
        <a:xfrm>
          <a:off x="3825549" y="0"/>
          <a:ext cx="2309765" cy="1596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Integrity</a:t>
          </a:r>
          <a:endParaRPr lang="de-DE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25549" y="0"/>
        <a:ext cx="2309765" cy="1596053"/>
      </dsp:txXfrm>
    </dsp:sp>
    <dsp:sp modelId="{7C3140F1-7666-4949-9A49-854C62B1D68C}">
      <dsp:nvSpPr>
        <dsp:cNvPr id="0" name=""/>
        <dsp:cNvSpPr/>
      </dsp:nvSpPr>
      <dsp:spPr>
        <a:xfrm>
          <a:off x="4186449" y="2090070"/>
          <a:ext cx="2165405" cy="1520051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50177-FD6F-4C1F-87DD-3A904D21B73E}">
      <dsp:nvSpPr>
        <dsp:cNvPr id="0" name=""/>
        <dsp:cNvSpPr/>
      </dsp:nvSpPr>
      <dsp:spPr>
        <a:xfrm>
          <a:off x="1082702" y="2204074"/>
          <a:ext cx="2309765" cy="1596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Inclusivity</a:t>
          </a:r>
          <a:endParaRPr lang="de-DE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82702" y="2204074"/>
        <a:ext cx="2309765" cy="1596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1B775-8D31-436D-9A73-457F9751CCEA}" type="datetimeFigureOut">
              <a:rPr lang="de-DE" smtClean="0"/>
              <a:t>21/03/17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054E7-81E2-4935-AC57-A905CED7AC5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186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685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466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466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131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26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60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62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88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73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598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1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195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054E7-81E2-4935-AC57-A905CED7AC5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63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4571A-5780-4449-B903-B59F90B65582}" type="datetime1">
              <a:rPr lang="de-DE" smtClean="0"/>
              <a:t>21/03/17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625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8344-BA16-4FB2-AE8E-9216CF0B9D1A}" type="datetime1">
              <a:rPr lang="de-DE" smtClean="0"/>
              <a:t>21/03/17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18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F223-832A-48A9-9AEC-3EEE3CE6745A}" type="datetime1">
              <a:rPr lang="de-DE" smtClean="0"/>
              <a:t>21/03/17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732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551D-79DE-42A5-B084-9FADF5C68D2F}" type="datetime1">
              <a:rPr lang="de-DE" smtClean="0"/>
              <a:t>21/03/17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80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235B-6001-43E6-A802-D076B964BB88}" type="datetime1">
              <a:rPr lang="de-DE" smtClean="0"/>
              <a:t>21/03/17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06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C06E-4527-43C2-BEEB-8EFBEB65E4F0}" type="datetime1">
              <a:rPr lang="de-DE" smtClean="0"/>
              <a:t>21/03/17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15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AF186-500C-417D-8B0F-D0B8ECCD3486}" type="datetime1">
              <a:rPr lang="de-DE" smtClean="0"/>
              <a:t>21/03/17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24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86AA8-CA52-409E-96F3-F8926944FA6D}" type="datetime1">
              <a:rPr lang="de-DE" smtClean="0"/>
              <a:t>21/03/17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614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E3E0B-C6EE-4355-91F1-3EE4BD48C50C}" type="datetime1">
              <a:rPr lang="de-DE" smtClean="0"/>
              <a:t>21/03/17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97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E1B5-971E-4717-8703-99C89F5F0FA4}" type="datetime1">
              <a:rPr lang="de-DE" smtClean="0"/>
              <a:t>21/03/17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64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EF72F-654C-42CF-B454-1F2DF4383593}" type="datetime1">
              <a:rPr lang="de-DE" smtClean="0"/>
              <a:t>21/03/17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89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BD0DE-3836-4F35-A1B8-1706FAEE1A79}" type="datetime1">
              <a:rPr lang="de-DE" smtClean="0"/>
              <a:t>21/03/17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2D7E9-D112-4E49-A737-D497E9E20BD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86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1524000" y="1603513"/>
            <a:ext cx="9488557" cy="35394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Blockchain-</a:t>
            </a:r>
            <a:r>
              <a:rPr lang="de-DE" sz="2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e-</a:t>
            </a:r>
            <a:r>
              <a:rPr lang="de-DE" sz="2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</a:t>
            </a:r>
            <a:r>
              <a:rPr lang="de-DE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de-DE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endParaRPr lang="de-DE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</a:t>
            </a:r>
            <a:r>
              <a:rPr lang="de-DE" sz="28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challengesexemplified</a:t>
            </a:r>
            <a:r>
              <a:rPr lang="de-DE" sz="28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28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German </a:t>
            </a:r>
            <a:r>
              <a:rPr lang="de-DE" sz="28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  <a:endParaRPr lang="de-DE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8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Burkhard Schäfer/Tobias J. Schulz</a:t>
            </a:r>
          </a:p>
          <a:p>
            <a:pPr algn="ctr"/>
            <a:endParaRPr lang="de-DE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0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13500">
        <p:wipe/>
      </p:transition>
    </mc:Choice>
    <mc:Fallback xmlns="">
      <p:transition advClick="0" advTm="13500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97524" y="305878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351" kern="1200" baseline="0" dirty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35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j-cs"/>
              </a:rPr>
              <a:t>Agenda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656867" y="1486638"/>
            <a:ext cx="501034" cy="5039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0" tIns="0" rIns="0" bIns="0" anchor="ctr" anchorCtr="1"/>
          <a:lstStyle>
            <a:lvl1pPr marL="376238" indent="-376238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376238" marR="0" lvl="0" indent="-376238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301463" y="1485203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>
            <a:lvl1pPr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656867" y="2132673"/>
            <a:ext cx="501034" cy="5039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301460" y="2129802"/>
            <a:ext cx="4233671" cy="506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Blockchain-based e-voting systems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656867" y="2778708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301462" y="2778705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Legal framework in Germany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656867" y="3424742"/>
            <a:ext cx="501034" cy="503905"/>
          </a:xfrm>
          <a:prstGeom prst="rect">
            <a:avLst/>
          </a:prstGeom>
          <a:solidFill>
            <a:srgbClr val="0092D0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FFFFFF"/>
                </a:solidFill>
                <a:latin typeface="Arial"/>
                <a:ea typeface="MS PGothic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301459" y="3424023"/>
            <a:ext cx="4233671" cy="505341"/>
          </a:xfrm>
          <a:prstGeom prst="rect">
            <a:avLst/>
          </a:prstGeom>
          <a:solidFill>
            <a:srgbClr val="0092D0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FFFFFF"/>
                </a:solidFill>
                <a:latin typeface="Arial"/>
                <a:ea typeface="MS PGothic" pitchFamily="34" charset="-128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3656867" y="4070776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4301461" y="4070771"/>
            <a:ext cx="4233671" cy="50677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Summary/Outlook</a:t>
            </a:r>
          </a:p>
        </p:txBody>
      </p:sp>
      <p:cxnSp>
        <p:nvCxnSpPr>
          <p:cNvPr id="28" name="Gerader Verbinder 27"/>
          <p:cNvCxnSpPr/>
          <p:nvPr/>
        </p:nvCxnSpPr>
        <p:spPr>
          <a:xfrm>
            <a:off x="577237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46500">
        <p:wipe/>
      </p:transition>
    </mc:Choice>
    <mc:Fallback xmlns="">
      <p:transition advClick="0" advTm="46500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 bwMode="gray">
          <a:xfrm>
            <a:off x="651086" y="305790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2351" kern="1200" baseline="0" dirty="0" smtClean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000000"/>
                </a:solidFill>
                <a:latin typeface="Arial"/>
              </a:rPr>
              <a:t>Legal </a:t>
            </a:r>
            <a:r>
              <a:rPr lang="de-DE" dirty="0" err="1" smtClean="0">
                <a:solidFill>
                  <a:srgbClr val="000000"/>
                </a:solidFill>
                <a:latin typeface="Arial"/>
              </a:rPr>
              <a:t>frameworks</a:t>
            </a:r>
            <a:r>
              <a:rPr lang="de-D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kumimoji="0" lang="de-DE" sz="2351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j-cs"/>
              </a:rPr>
              <a:t> </a:t>
            </a:r>
            <a:endParaRPr kumimoji="0" lang="de-DE" sz="2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+mj-cs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 bwMode="auto">
          <a:xfrm>
            <a:off x="651086" y="1943842"/>
            <a:ext cx="10887909" cy="390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rgbClr val="0092D0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marL="404833" marR="0" lvl="2" indent="-400526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Char char="■"/>
              <a:tabLst/>
              <a:defRPr/>
            </a:pP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409139" marR="0" lvl="3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/>
            </a:r>
            <a:b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</a:b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969014" marR="0" lvl="4" indent="-239742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92D0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  <p:cxnSp>
        <p:nvCxnSpPr>
          <p:cNvPr id="22" name="Gerader Verbinder 21"/>
          <p:cNvCxnSpPr/>
          <p:nvPr/>
        </p:nvCxnSpPr>
        <p:spPr>
          <a:xfrm>
            <a:off x="651085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707710593"/>
              </p:ext>
            </p:extLst>
          </p:nvPr>
        </p:nvGraphicFramePr>
        <p:xfrm>
          <a:off x="1727200" y="2437184"/>
          <a:ext cx="7218017" cy="380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Gerader Verbinder 9"/>
          <p:cNvCxnSpPr/>
          <p:nvPr/>
        </p:nvCxnSpPr>
        <p:spPr>
          <a:xfrm>
            <a:off x="651085" y="1931022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7"/>
          <p:cNvSpPr txBox="1">
            <a:spLocks/>
          </p:cNvSpPr>
          <p:nvPr/>
        </p:nvSpPr>
        <p:spPr bwMode="auto">
          <a:xfrm>
            <a:off x="651085" y="1490201"/>
            <a:ext cx="10887909" cy="37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54000" numCol="1" anchor="b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 baseline="0">
                <a:solidFill>
                  <a:schemeClr val="bg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Tx/>
              <a:buSzTx/>
              <a:buFontTx/>
              <a:buNone/>
              <a:tabLst/>
              <a:defRPr/>
            </a:pPr>
            <a:r>
              <a:rPr lang="en-GB" altLang="en-US" noProof="0" dirty="0">
                <a:solidFill>
                  <a:srgbClr val="000000"/>
                </a:solidFill>
                <a:latin typeface="Arial"/>
              </a:rPr>
              <a:t>The main </a:t>
            </a:r>
            <a:r>
              <a:rPr lang="en-GB" altLang="en-US" noProof="0" dirty="0" smtClean="0">
                <a:solidFill>
                  <a:srgbClr val="000000"/>
                </a:solidFill>
                <a:latin typeface="Arial"/>
              </a:rPr>
              <a:t>challenge 1: </a:t>
            </a:r>
            <a:r>
              <a:rPr lang="en-GB" altLang="en-US" noProof="0" dirty="0">
                <a:solidFill>
                  <a:srgbClr val="000000"/>
                </a:solidFill>
                <a:latin typeface="Arial"/>
              </a:rPr>
              <a:t>Balancing </a:t>
            </a:r>
            <a:r>
              <a:rPr lang="en-GB" altLang="en-US" noProof="0" dirty="0" smtClean="0">
                <a:solidFill>
                  <a:srgbClr val="000000"/>
                </a:solidFill>
                <a:latin typeface="Arial"/>
              </a:rPr>
              <a:t>transparency </a:t>
            </a:r>
            <a:r>
              <a:rPr lang="en-GB" altLang="en-US" noProof="0" dirty="0">
                <a:solidFill>
                  <a:srgbClr val="000000"/>
                </a:solidFill>
                <a:latin typeface="Arial"/>
              </a:rPr>
              <a:t>with secrecy </a:t>
            </a:r>
            <a:r>
              <a:rPr kumimoji="0" lang="en-GB" altLang="en-US" sz="19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67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67500">
        <p:wipe/>
      </p:transition>
    </mc:Choice>
    <mc:Fallback xmlns="">
      <p:transition advClick="0" advTm="67500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 bwMode="gray">
          <a:xfrm>
            <a:off x="651086" y="305790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2351" kern="1200" baseline="0" dirty="0" smtClean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000000"/>
                </a:solidFill>
                <a:latin typeface="Arial"/>
              </a:rPr>
              <a:t>Legal </a:t>
            </a:r>
            <a:r>
              <a:rPr lang="de-DE" dirty="0" err="1" smtClean="0">
                <a:solidFill>
                  <a:srgbClr val="000000"/>
                </a:solidFill>
                <a:latin typeface="Arial"/>
              </a:rPr>
              <a:t>framework</a:t>
            </a:r>
            <a:r>
              <a:rPr lang="de-DE" dirty="0" err="1" smtClean="0">
                <a:solidFill>
                  <a:srgbClr val="000000"/>
                </a:solidFill>
                <a:latin typeface="Arial"/>
              </a:rPr>
              <a:t>s</a:t>
            </a:r>
            <a:r>
              <a:rPr lang="de-DE" dirty="0" smtClean="0">
                <a:solidFill>
                  <a:srgbClr val="000000"/>
                </a:solidFill>
                <a:latin typeface="Arial"/>
              </a:rPr>
              <a:t>:</a:t>
            </a:r>
            <a:endParaRPr kumimoji="0" lang="de-DE" sz="2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+mj-cs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 bwMode="auto">
          <a:xfrm>
            <a:off x="651086" y="1943842"/>
            <a:ext cx="10887909" cy="390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rgbClr val="0092D0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marL="404833" marR="0" lvl="2" indent="-400526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Char char="■"/>
              <a:tabLst/>
              <a:defRPr/>
            </a:pP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409139" marR="0" lvl="3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/>
            </a:r>
            <a:b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</a:b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969014" marR="0" lvl="4" indent="-239742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92D0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  <p:cxnSp>
        <p:nvCxnSpPr>
          <p:cNvPr id="22" name="Gerader Verbinder 21"/>
          <p:cNvCxnSpPr/>
          <p:nvPr/>
        </p:nvCxnSpPr>
        <p:spPr>
          <a:xfrm>
            <a:off x="651085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35584773"/>
              </p:ext>
            </p:extLst>
          </p:nvPr>
        </p:nvGraphicFramePr>
        <p:xfrm>
          <a:off x="1727200" y="2437184"/>
          <a:ext cx="7218017" cy="3800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Gerader Verbinder 9"/>
          <p:cNvCxnSpPr/>
          <p:nvPr/>
        </p:nvCxnSpPr>
        <p:spPr>
          <a:xfrm>
            <a:off x="651085" y="1931022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7"/>
          <p:cNvSpPr txBox="1">
            <a:spLocks/>
          </p:cNvSpPr>
          <p:nvPr/>
        </p:nvSpPr>
        <p:spPr bwMode="auto">
          <a:xfrm>
            <a:off x="651085" y="1490201"/>
            <a:ext cx="10887909" cy="37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54000" numCol="1" anchor="b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 baseline="0">
                <a:solidFill>
                  <a:schemeClr val="bg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Tx/>
              <a:buSzTx/>
              <a:buFontTx/>
              <a:buNone/>
              <a:tabLst/>
              <a:defRPr/>
            </a:pPr>
            <a:r>
              <a:rPr lang="en-GB" altLang="en-US" noProof="0" dirty="0">
                <a:solidFill>
                  <a:srgbClr val="000000"/>
                </a:solidFill>
                <a:latin typeface="Arial"/>
              </a:rPr>
              <a:t>The main </a:t>
            </a:r>
            <a:r>
              <a:rPr lang="en-GB" altLang="en-US" noProof="0" dirty="0" smtClean="0">
                <a:solidFill>
                  <a:srgbClr val="000000"/>
                </a:solidFill>
                <a:latin typeface="Arial"/>
              </a:rPr>
              <a:t>challenge 2: </a:t>
            </a:r>
            <a:r>
              <a:rPr lang="en-GB" altLang="en-US" noProof="0" dirty="0">
                <a:solidFill>
                  <a:srgbClr val="000000"/>
                </a:solidFill>
                <a:latin typeface="Arial"/>
              </a:rPr>
              <a:t>Balancing </a:t>
            </a:r>
            <a:r>
              <a:rPr lang="en-GB" altLang="en-US" dirty="0" smtClean="0">
                <a:solidFill>
                  <a:srgbClr val="000000"/>
                </a:solidFill>
                <a:latin typeface="Arial"/>
              </a:rPr>
              <a:t>inclusivity with integrity</a:t>
            </a: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1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67500">
        <p:wipe/>
      </p:transition>
    </mc:Choice>
    <mc:Fallback xmlns="">
      <p:transition advClick="0" advTm="67500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97524" y="305878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351" kern="1200" baseline="0" dirty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35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j-cs"/>
              </a:rPr>
              <a:t>Agenda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656867" y="1486638"/>
            <a:ext cx="501034" cy="5039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0" tIns="0" rIns="0" bIns="0" anchor="ctr" anchorCtr="1"/>
          <a:lstStyle>
            <a:lvl1pPr marL="376238" indent="-376238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376238" marR="0" lvl="0" indent="-376238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301463" y="1485203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>
            <a:lvl1pPr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656867" y="2132673"/>
            <a:ext cx="501034" cy="5039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301460" y="2129802"/>
            <a:ext cx="4233671" cy="506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Blockchain-based e-voting systems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656867" y="2778708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301462" y="2778705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Legal framework in Germany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656867" y="3424742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301459" y="3424023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3656867" y="4070776"/>
            <a:ext cx="501034" cy="503905"/>
          </a:xfrm>
          <a:prstGeom prst="rect">
            <a:avLst/>
          </a:prstGeom>
          <a:solidFill>
            <a:srgbClr val="0092D0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FFFFFF"/>
                </a:solidFill>
                <a:latin typeface="Arial"/>
                <a:ea typeface="MS PGothic" pitchFamily="34" charset="-128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4301461" y="4070771"/>
            <a:ext cx="4233671" cy="506778"/>
          </a:xfrm>
          <a:prstGeom prst="rect">
            <a:avLst/>
          </a:prstGeom>
          <a:solidFill>
            <a:srgbClr val="0092D0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FFFFFF"/>
                </a:solidFill>
                <a:latin typeface="Arial"/>
                <a:ea typeface="MS PGothic" pitchFamily="34" charset="-128"/>
                <a:cs typeface="Arial" panose="020B0604020202020204" pitchFamily="34" charset="0"/>
              </a:rPr>
              <a:t>Summary/Outlook</a:t>
            </a:r>
          </a:p>
        </p:txBody>
      </p:sp>
      <p:cxnSp>
        <p:nvCxnSpPr>
          <p:cNvPr id="28" name="Gerader Verbinder 27"/>
          <p:cNvCxnSpPr/>
          <p:nvPr/>
        </p:nvCxnSpPr>
        <p:spPr>
          <a:xfrm>
            <a:off x="577237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46500">
        <p:wipe/>
      </p:transition>
    </mc:Choice>
    <mc:Fallback xmlns="">
      <p:transition advClick="0" advTm="46500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 transparency and integrity, low inclusivity and no secrecy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14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927" y="2207161"/>
            <a:ext cx="5842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inclusivity, medium transparency and low integrity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30847" r="-30847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563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 transparency and integrity, low inclusivity and no secrecy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16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927" y="2207161"/>
            <a:ext cx="5842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59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         The role of cryptography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7863" r="-1786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72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      Example: </a:t>
            </a:r>
            <a:r>
              <a:rPr lang="en-US" dirty="0" err="1" smtClean="0"/>
              <a:t>Followmyvote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18</a:t>
            </a:fld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19</a:t>
            </a:fld>
            <a:endParaRPr lang="de-DE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l="-131248" r="-131248"/>
          <a:stretch>
            <a:fillRect/>
          </a:stretch>
        </p:blipFill>
        <p:spPr>
          <a:xfrm>
            <a:off x="838200" y="349865"/>
            <a:ext cx="10994164" cy="582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97524" y="305878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351" kern="1200" baseline="0" dirty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35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j-cs"/>
              </a:rPr>
              <a:t>Agenda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656867" y="1486638"/>
            <a:ext cx="501034" cy="5039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0" tIns="0" rIns="0" bIns="0" anchor="ctr" anchorCtr="1"/>
          <a:lstStyle>
            <a:lvl1pPr marL="376238" indent="-376238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376238" marR="0" lvl="0" indent="-376238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301463" y="1485203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>
            <a:lvl1pPr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656867" y="2132673"/>
            <a:ext cx="501034" cy="5039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301460" y="2129802"/>
            <a:ext cx="4233671" cy="506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lvl="0"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defRPr/>
            </a:pPr>
            <a:r>
              <a:rPr lang="en-US" sz="1628" kern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Blockchain-based e-voting systems</a:t>
            </a:r>
            <a:endParaRPr lang="en-US" sz="1628" kern="0" dirty="0">
              <a:solidFill>
                <a:srgbClr val="000000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656867" y="2778708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301462" y="2778705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Legal framework in Germany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656867" y="3424742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301459" y="3424023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3656867" y="4070776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4301461" y="4070771"/>
            <a:ext cx="4233671" cy="50677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Summary/Outlook</a:t>
            </a:r>
          </a:p>
        </p:txBody>
      </p:sp>
      <p:cxnSp>
        <p:nvCxnSpPr>
          <p:cNvPr id="28" name="Gerader Verbinder 27"/>
          <p:cNvCxnSpPr/>
          <p:nvPr/>
        </p:nvCxnSpPr>
        <p:spPr>
          <a:xfrm>
            <a:off x="577237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46500">
        <p:wipe/>
      </p:transition>
    </mc:Choice>
    <mc:Fallback xmlns="">
      <p:transition advClick="0" advTm="46500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Beyond transparency and secrecy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 of early voting and political disengagement. </a:t>
            </a:r>
          </a:p>
          <a:p>
            <a:r>
              <a:rPr lang="en-US" dirty="0" smtClean="0"/>
              <a:t>Changing your vote once it was cast</a:t>
            </a:r>
          </a:p>
          <a:p>
            <a:r>
              <a:rPr lang="en-US" dirty="0" smtClean="0"/>
              <a:t>Incentivizing public participation in the political process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84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 bwMode="gray">
          <a:xfrm>
            <a:off x="651085" y="349168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2351" kern="1200" baseline="0" dirty="0" smtClean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+mj-cs"/>
            </a:endParaRPr>
          </a:p>
        </p:txBody>
      </p:sp>
      <p:cxnSp>
        <p:nvCxnSpPr>
          <p:cNvPr id="22" name="Gerader Verbinder 21"/>
          <p:cNvCxnSpPr/>
          <p:nvPr/>
        </p:nvCxnSpPr>
        <p:spPr>
          <a:xfrm>
            <a:off x="651085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67500">
        <p:wipe/>
      </p:transition>
    </mc:Choice>
    <mc:Fallback xmlns="">
      <p:transition advClick="0" advTm="67500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97524" y="305878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351" kern="1200" baseline="0" dirty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35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j-cs"/>
              </a:rPr>
              <a:t>Agenda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656867" y="1486638"/>
            <a:ext cx="501034" cy="5039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0" tIns="0" rIns="0" bIns="0" anchor="ctr" anchorCtr="1"/>
          <a:lstStyle>
            <a:lvl1pPr marL="376238" indent="-376238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376238" marR="0" lvl="0" indent="-376238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301463" y="1485203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>
            <a:lvl1pPr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656867" y="2132673"/>
            <a:ext cx="501034" cy="503906"/>
          </a:xfrm>
          <a:prstGeom prst="rect">
            <a:avLst/>
          </a:prstGeom>
          <a:solidFill>
            <a:srgbClr val="0092D0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FFFFFF"/>
                </a:solidFill>
                <a:latin typeface="Arial"/>
                <a:ea typeface="MS PGothic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301460" y="2129802"/>
            <a:ext cx="4233671" cy="506777"/>
          </a:xfrm>
          <a:prstGeom prst="rect">
            <a:avLst/>
          </a:prstGeom>
          <a:solidFill>
            <a:srgbClr val="0092D0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FFFFFF"/>
                </a:solidFill>
                <a:latin typeface="Arial"/>
                <a:ea typeface="MS PGothic" pitchFamily="34" charset="-128"/>
                <a:cs typeface="Arial" panose="020B0604020202020204" pitchFamily="34" charset="0"/>
              </a:rPr>
              <a:t>Blockchain-based e-voting systems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656867" y="2778708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301462" y="2778705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Legal framework in Germany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656867" y="3424742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301459" y="3424023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Discussion</a:t>
            </a:r>
            <a:endParaRPr kumimoji="0" lang="en-US" sz="162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3656867" y="4070776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4301461" y="4070771"/>
            <a:ext cx="4233671" cy="50677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Summary/Outlook</a:t>
            </a:r>
          </a:p>
        </p:txBody>
      </p:sp>
      <p:cxnSp>
        <p:nvCxnSpPr>
          <p:cNvPr id="28" name="Gerader Verbinder 27"/>
          <p:cNvCxnSpPr/>
          <p:nvPr/>
        </p:nvCxnSpPr>
        <p:spPr>
          <a:xfrm>
            <a:off x="577237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27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46500">
        <p:wipe/>
      </p:transition>
    </mc:Choice>
    <mc:Fallback xmlns="">
      <p:transition advClick="0" advTm="46500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Voter fraud hits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69" y="2264898"/>
            <a:ext cx="4204873" cy="3041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90" y="2264898"/>
            <a:ext cx="4257139" cy="2736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27" y="3474469"/>
            <a:ext cx="4670473" cy="30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erader Verbinder 27"/>
          <p:cNvCxnSpPr/>
          <p:nvPr/>
        </p:nvCxnSpPr>
        <p:spPr>
          <a:xfrm>
            <a:off x="577237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18" y="815168"/>
            <a:ext cx="9855798" cy="55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6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46500">
        <p:wipe/>
      </p:transition>
    </mc:Choice>
    <mc:Fallback xmlns="">
      <p:transition advClick="0" advTm="4650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 bwMode="gray">
          <a:xfrm>
            <a:off x="651086" y="305790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2351" kern="1200" baseline="0" dirty="0" smtClean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000000"/>
                </a:solidFill>
                <a:latin typeface="Arial"/>
              </a:rPr>
              <a:t>Blockchain-</a:t>
            </a:r>
            <a:r>
              <a:rPr lang="de-DE" dirty="0" err="1">
                <a:solidFill>
                  <a:srgbClr val="000000"/>
                </a:solidFill>
                <a:latin typeface="Arial"/>
              </a:rPr>
              <a:t>based</a:t>
            </a:r>
            <a:r>
              <a:rPr lang="de-DE" dirty="0">
                <a:solidFill>
                  <a:srgbClr val="000000"/>
                </a:solidFill>
                <a:latin typeface="Arial"/>
              </a:rPr>
              <a:t> e-</a:t>
            </a:r>
            <a:r>
              <a:rPr lang="de-DE" dirty="0" err="1">
                <a:solidFill>
                  <a:srgbClr val="000000"/>
                </a:solidFill>
                <a:latin typeface="Arial"/>
              </a:rPr>
              <a:t>voting</a:t>
            </a:r>
            <a:r>
              <a:rPr lang="de-DE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Arial"/>
              </a:rPr>
              <a:t>systems</a:t>
            </a:r>
            <a:r>
              <a:rPr kumimoji="0" lang="de-DE" sz="235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j-cs"/>
              </a:rPr>
              <a:t> </a:t>
            </a:r>
          </a:p>
        </p:txBody>
      </p:sp>
      <p:sp>
        <p:nvSpPr>
          <p:cNvPr id="11" name="Inhaltsplatzhalter 6"/>
          <p:cNvSpPr txBox="1">
            <a:spLocks/>
          </p:cNvSpPr>
          <p:nvPr/>
        </p:nvSpPr>
        <p:spPr bwMode="auto">
          <a:xfrm>
            <a:off x="651086" y="1943842"/>
            <a:ext cx="10887909" cy="390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rgbClr val="0092D0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lvl="2">
              <a:buClr>
                <a:srgbClr val="0092D0"/>
              </a:buClr>
              <a:defRPr/>
            </a:pPr>
            <a:r>
              <a:rPr lang="en-GB" altLang="en-US" dirty="0">
                <a:solidFill>
                  <a:srgbClr val="000000"/>
                </a:solidFill>
                <a:latin typeface="Arial"/>
              </a:rPr>
              <a:t>Two conflicting demands</a:t>
            </a:r>
          </a:p>
          <a:p>
            <a:pPr marL="328747" lvl="3" indent="0">
              <a:buClr>
                <a:srgbClr val="0092D0"/>
              </a:buClr>
              <a:buNone/>
              <a:defRPr/>
            </a:pPr>
            <a:endParaRPr kumimoji="0" lang="en-GB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328747" lvl="3" indent="0">
              <a:buClr>
                <a:srgbClr val="0092D0"/>
              </a:buClr>
              <a:buNone/>
              <a:defRPr/>
            </a:pPr>
            <a:endParaRPr kumimoji="0" lang="en-GB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328747" lvl="3" indent="0">
              <a:buClr>
                <a:srgbClr val="0092D0"/>
              </a:buClr>
              <a:buNone/>
              <a:defRPr/>
            </a:pPr>
            <a:endParaRPr kumimoji="0" lang="en-GB" alt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404833" marR="0" lvl="2" indent="-400526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Char char="■"/>
              <a:tabLst/>
              <a:defRPr/>
            </a:pP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404833" marR="0" lvl="2" indent="-400526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Char char="■"/>
              <a:tabLst/>
              <a:defRPr/>
            </a:pP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404833" marR="0" lvl="2" indent="-400526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Char char="■"/>
              <a:tabLst/>
              <a:defRPr/>
            </a:pP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404833" marR="0" lvl="2" indent="-400526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Char char="■"/>
              <a:tabLst/>
              <a:defRPr/>
            </a:pPr>
            <a:r>
              <a:rPr kumimoji="0" lang="en-GB" altLang="en-US" sz="19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“Follow</a:t>
            </a:r>
            <a:r>
              <a:rPr kumimoji="0" lang="en-GB" altLang="en-US" sz="1989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my vote”: separated registrars and ID-verifiers</a:t>
            </a:r>
          </a:p>
          <a:p>
            <a:pPr marL="404833" marR="0" lvl="2" indent="-400526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Char char="■"/>
              <a:tabLst/>
              <a:defRPr/>
            </a:pPr>
            <a:r>
              <a:rPr lang="en-GB" altLang="en-US" noProof="0" dirty="0">
                <a:solidFill>
                  <a:srgbClr val="000000"/>
                </a:solidFill>
                <a:latin typeface="Arial"/>
              </a:rPr>
              <a:t>Use of anonymous voter –ID’s to ensure secrecy of the election</a:t>
            </a:r>
          </a:p>
          <a:p>
            <a:pPr marL="404833" marR="0" lvl="2" indent="-400526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Char char="■"/>
              <a:tabLst/>
              <a:defRPr/>
            </a:pPr>
            <a:r>
              <a:rPr kumimoji="0" lang="en-GB" altLang="en-US" sz="1989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Can</a:t>
            </a:r>
            <a:r>
              <a:rPr kumimoji="0" lang="en-GB" altLang="en-US" sz="1989" b="0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be used on fixed computers and mobile devices</a:t>
            </a: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409139" marR="0" lvl="3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/>
            </a:r>
            <a:br>
              <a: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</a:b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969014" marR="0" lvl="4" indent="-239742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>
                <a:srgbClr val="0092D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92D0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  <p:cxnSp>
        <p:nvCxnSpPr>
          <p:cNvPr id="22" name="Gerader Verbinder 21"/>
          <p:cNvCxnSpPr/>
          <p:nvPr/>
        </p:nvCxnSpPr>
        <p:spPr>
          <a:xfrm>
            <a:off x="651085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535631719"/>
              </p:ext>
            </p:extLst>
          </p:nvPr>
        </p:nvGraphicFramePr>
        <p:xfrm>
          <a:off x="3405809" y="2544417"/>
          <a:ext cx="5024602" cy="1948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Gerader Verbinder 9"/>
          <p:cNvCxnSpPr/>
          <p:nvPr/>
        </p:nvCxnSpPr>
        <p:spPr>
          <a:xfrm>
            <a:off x="651085" y="1931022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7"/>
          <p:cNvSpPr txBox="1">
            <a:spLocks/>
          </p:cNvSpPr>
          <p:nvPr/>
        </p:nvSpPr>
        <p:spPr bwMode="auto">
          <a:xfrm>
            <a:off x="651085" y="1490201"/>
            <a:ext cx="10887909" cy="37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54000" numCol="1" anchor="b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 baseline="0">
                <a:solidFill>
                  <a:schemeClr val="bg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Tx/>
              <a:buSzTx/>
              <a:buFontTx/>
              <a:buNone/>
              <a:tabLst/>
              <a:defRPr/>
            </a:pPr>
            <a:r>
              <a:rPr lang="en-GB" altLang="en-US" noProof="0" dirty="0">
                <a:solidFill>
                  <a:srgbClr val="000000"/>
                </a:solidFill>
                <a:latin typeface="Arial"/>
              </a:rPr>
              <a:t>Main Characteristics</a:t>
            </a:r>
            <a:r>
              <a:rPr kumimoji="0" lang="en-GB" altLang="en-US" sz="19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453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67500">
        <p:wipe/>
      </p:transition>
    </mc:Choice>
    <mc:Fallback xmlns="">
      <p:transition advClick="0" advTm="67500">
        <p:wip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97524" y="305878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351" kern="1200" baseline="0" dirty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35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j-cs"/>
              </a:rPr>
              <a:t>Agenda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656867" y="1486638"/>
            <a:ext cx="501034" cy="5039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0" tIns="0" rIns="0" bIns="0" anchor="ctr" anchorCtr="1"/>
          <a:lstStyle>
            <a:lvl1pPr marL="376238" indent="-376238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376238" marR="0" lvl="0" indent="-376238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301463" y="1485203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>
            <a:lvl1pPr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rgbClr val="0092D0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690563" eaLnBrk="0" hangingPunct="0">
              <a:spcBef>
                <a:spcPts val="300"/>
              </a:spcBef>
              <a:spcAft>
                <a:spcPts val="300"/>
              </a:spcAft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2200"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690563" eaLnBrk="0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690563" eaLnBrk="0" fontAlgn="base" hangingPunct="0">
              <a:spcBef>
                <a:spcPts val="30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alt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656867" y="2132673"/>
            <a:ext cx="501034" cy="50390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4301460" y="2129802"/>
            <a:ext cx="4233671" cy="50677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Blockchain-based e-voting systems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656867" y="2778708"/>
            <a:ext cx="501034" cy="503905"/>
          </a:xfrm>
          <a:prstGeom prst="rect">
            <a:avLst/>
          </a:prstGeom>
          <a:solidFill>
            <a:srgbClr val="0092D0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FFFFFF"/>
                </a:solidFill>
                <a:latin typeface="Arial"/>
                <a:ea typeface="MS PGothic" pitchFamily="34" charset="-128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301462" y="2778705"/>
            <a:ext cx="4233671" cy="505341"/>
          </a:xfrm>
          <a:prstGeom prst="rect">
            <a:avLst/>
          </a:prstGeom>
          <a:solidFill>
            <a:srgbClr val="0092D0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defTabSz="690563" fontAlgn="base"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</a:pPr>
            <a:r>
              <a:rPr lang="en-US" sz="1628" kern="0" dirty="0">
                <a:solidFill>
                  <a:srgbClr val="FFFFFF"/>
                </a:solidFill>
                <a:latin typeface="Arial"/>
                <a:ea typeface="MS PGothic" pitchFamily="34" charset="-128"/>
                <a:cs typeface="Arial" panose="020B0604020202020204" pitchFamily="34" charset="0"/>
              </a:rPr>
              <a:t>Legal framework in Germany</a:t>
            </a: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3656867" y="3424742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4301459" y="3424023"/>
            <a:ext cx="4233671" cy="5053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lang="en-US" sz="1628" kern="0" noProof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Discussion</a:t>
            </a:r>
            <a:endParaRPr kumimoji="0" lang="en-US" sz="162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3656867" y="4070776"/>
            <a:ext cx="501034" cy="50390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4301461" y="4070771"/>
            <a:ext cx="4233671" cy="50677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/>
        </p:spPr>
        <p:txBody>
          <a:bodyPr lIns="182518" tIns="182518" rIns="182518" bIns="182518" anchor="ctr"/>
          <a:lstStyle/>
          <a:p>
            <a:pPr marL="0" marR="0" lvl="0" indent="0" defTabSz="690563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B4D2F0"/>
              </a:buClr>
              <a:buSzPct val="85000"/>
              <a:buFontTx/>
              <a:buNone/>
              <a:tabLst/>
              <a:defRPr/>
            </a:pPr>
            <a:r>
              <a:rPr kumimoji="0" lang="en-US" sz="162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Summary/Outlook</a:t>
            </a:r>
          </a:p>
        </p:txBody>
      </p:sp>
      <p:cxnSp>
        <p:nvCxnSpPr>
          <p:cNvPr id="28" name="Gerader Verbinder 27"/>
          <p:cNvCxnSpPr/>
          <p:nvPr/>
        </p:nvCxnSpPr>
        <p:spPr>
          <a:xfrm>
            <a:off x="577237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5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46500">
        <p:wipe/>
      </p:transition>
    </mc:Choice>
    <mc:Fallback xmlns="">
      <p:transition advClick="0" advTm="4650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 bwMode="gray">
          <a:xfrm>
            <a:off x="651085" y="349168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2351" kern="1200" baseline="0" dirty="0" smtClean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000000"/>
                </a:solidFill>
                <a:latin typeface="Arial"/>
              </a:rPr>
              <a:t>Legal </a:t>
            </a:r>
            <a:r>
              <a:rPr lang="de-DE" dirty="0" err="1">
                <a:solidFill>
                  <a:srgbClr val="000000"/>
                </a:solidFill>
                <a:latin typeface="Arial"/>
              </a:rPr>
              <a:t>framework</a:t>
            </a:r>
            <a:r>
              <a:rPr lang="de-DE" dirty="0">
                <a:solidFill>
                  <a:srgbClr val="000000"/>
                </a:solidFill>
                <a:latin typeface="Arial"/>
              </a:rPr>
              <a:t> in Germany</a:t>
            </a:r>
            <a:endParaRPr kumimoji="0" lang="de-DE" sz="2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+mj-cs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 bwMode="auto">
          <a:xfrm>
            <a:off x="651086" y="1943842"/>
            <a:ext cx="10887909" cy="390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rgbClr val="0092D0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 sz="1600" b="1" dirty="0"/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«Members of the German Bundestag shall be elected in </a:t>
            </a: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general, direct, free, equal and secret elections.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shall be representatives of the whole people, not bound by orders or instructions, and responsible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to their </a:t>
            </a:r>
            <a:r>
              <a:rPr lang="de-DE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conscience</a:t>
            </a:r>
            <a:r>
              <a:rPr lang="de-DE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.»</a:t>
            </a:r>
          </a:p>
          <a:p>
            <a:pPr algn="ctr"/>
            <a:endParaRPr lang="de-DE" sz="199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0092D0"/>
              </a:buClr>
              <a:defRPr/>
            </a:pPr>
            <a:r>
              <a:rPr lang="de-DE" dirty="0">
                <a:solidFill>
                  <a:srgbClr val="000000"/>
                </a:solidFill>
                <a:latin typeface="Arial"/>
              </a:rPr>
              <a:t>Additional </a:t>
            </a:r>
            <a:r>
              <a:rPr lang="de-DE" dirty="0" err="1">
                <a:solidFill>
                  <a:srgbClr val="000000"/>
                </a:solidFill>
                <a:latin typeface="Arial"/>
              </a:rPr>
              <a:t>criterion</a:t>
            </a:r>
            <a:r>
              <a:rPr lang="de-DE" dirty="0">
                <a:solidFill>
                  <a:srgbClr val="000000"/>
                </a:solidFill>
                <a:latin typeface="Arial"/>
              </a:rPr>
              <a:t>: Publicity </a:t>
            </a:r>
            <a:r>
              <a:rPr lang="de-DE" dirty="0" err="1">
                <a:solidFill>
                  <a:srgbClr val="000000"/>
                </a:solidFill>
                <a:latin typeface="Arial"/>
              </a:rPr>
              <a:t>of</a:t>
            </a:r>
            <a:r>
              <a:rPr lang="de-DE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Arial"/>
              </a:rPr>
              <a:t>the</a:t>
            </a:r>
            <a:r>
              <a:rPr lang="de-DE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Arial"/>
              </a:rPr>
              <a:t>election</a:t>
            </a:r>
            <a:endParaRPr lang="de-DE" dirty="0">
              <a:solidFill>
                <a:srgbClr val="000000"/>
              </a:solidFill>
              <a:latin typeface="Arial"/>
            </a:endParaRPr>
          </a:p>
          <a:p>
            <a:pPr lvl="2">
              <a:buClr>
                <a:srgbClr val="0092D0"/>
              </a:buClr>
              <a:defRPr/>
            </a:pPr>
            <a:r>
              <a:rPr lang="de-DE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2009: </a:t>
            </a:r>
            <a:r>
              <a:rPr lang="de-DE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Judgment</a:t>
            </a:r>
            <a:r>
              <a:rPr lang="de-DE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of</a:t>
            </a:r>
            <a:r>
              <a:rPr lang="de-DE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 Constitutional Court </a:t>
            </a:r>
            <a:r>
              <a:rPr lang="de-DE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regarding</a:t>
            </a:r>
            <a:r>
              <a:rPr lang="de-DE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“</a:t>
            </a:r>
            <a:r>
              <a:rPr lang="de-DE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Nedap</a:t>
            </a:r>
            <a:r>
              <a:rPr lang="de-DE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“ </a:t>
            </a:r>
            <a:r>
              <a:rPr lang="de-DE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voting</a:t>
            </a:r>
            <a:r>
              <a:rPr lang="de-DE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machines</a:t>
            </a:r>
            <a:endParaRPr lang="de-DE" dirty="0">
              <a:solidFill>
                <a:srgbClr val="000000"/>
              </a:solidFill>
              <a:latin typeface="Arial"/>
              <a:sym typeface="Wingdings" panose="05000000000000000000" pitchFamily="2" charset="2"/>
            </a:endParaRPr>
          </a:p>
          <a:p>
            <a:pPr lvl="2">
              <a:buClr>
                <a:srgbClr val="0092D0"/>
              </a:buClr>
              <a:defRPr/>
            </a:pPr>
            <a:r>
              <a:rPr lang="de-DE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Concretisation</a:t>
            </a:r>
            <a:r>
              <a:rPr lang="de-DE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by</a:t>
            </a:r>
            <a:r>
              <a:rPr lang="de-DE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 §35 Bundeswahlgesetz</a:t>
            </a:r>
            <a:endParaRPr lang="de-DE" dirty="0">
              <a:solidFill>
                <a:srgbClr val="000000"/>
              </a:solidFill>
              <a:latin typeface="Arial"/>
            </a:endParaRPr>
          </a:p>
          <a:p>
            <a:endParaRPr lang="de-DE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altLang="en-US" sz="6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Gerader Verbinder 21"/>
          <p:cNvCxnSpPr/>
          <p:nvPr/>
        </p:nvCxnSpPr>
        <p:spPr>
          <a:xfrm>
            <a:off x="651085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651085" y="1931022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7"/>
          <p:cNvSpPr txBox="1">
            <a:spLocks/>
          </p:cNvSpPr>
          <p:nvPr/>
        </p:nvSpPr>
        <p:spPr bwMode="auto">
          <a:xfrm>
            <a:off x="651085" y="1490201"/>
            <a:ext cx="10887909" cy="37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54000" numCol="1" anchor="b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 baseline="0">
                <a:solidFill>
                  <a:schemeClr val="bg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Tx/>
              <a:buSzTx/>
              <a:buFontTx/>
              <a:buNone/>
              <a:tabLst/>
              <a:defRPr/>
            </a:pPr>
            <a:r>
              <a:rPr lang="en-GB" altLang="en-US" dirty="0">
                <a:solidFill>
                  <a:srgbClr val="000000"/>
                </a:solidFill>
                <a:latin typeface="Arial"/>
              </a:rPr>
              <a:t>Art. 38, paragraph 1 </a:t>
            </a:r>
            <a:r>
              <a:rPr lang="en-GB" altLang="en-US" dirty="0" err="1">
                <a:solidFill>
                  <a:srgbClr val="000000"/>
                </a:solidFill>
                <a:latin typeface="Arial"/>
              </a:rPr>
              <a:t>Grundgesetz</a:t>
            </a:r>
            <a:r>
              <a:rPr kumimoji="0" lang="en-GB" altLang="en-US" sz="198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15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67500">
        <p:wipe/>
      </p:transition>
    </mc:Choice>
    <mc:Fallback xmlns="">
      <p:transition advClick="0" advTm="67500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ChangeArrowheads="1"/>
          </p:cNvSpPr>
          <p:nvPr/>
        </p:nvSpPr>
        <p:spPr bwMode="gray">
          <a:xfrm>
            <a:off x="651085" y="349168"/>
            <a:ext cx="7650467" cy="8943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600" rIns="27000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2351" kern="1200" baseline="0" dirty="0" smtClean="0">
                <a:solidFill>
                  <a:schemeClr val="bg2"/>
                </a:solidFill>
                <a:latin typeface="+mn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51">
                <a:solidFill>
                  <a:schemeClr val="bg2"/>
                </a:solidFill>
                <a:latin typeface="Arial" charset="0"/>
                <a:ea typeface="MS PGothic" pitchFamily="34" charset="-128"/>
                <a:cs typeface="ＭＳ Ｐゴシック" pitchFamily="-109" charset="-128"/>
              </a:defRPr>
            </a:lvl5pPr>
            <a:lvl6pPr marL="45627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6pPr>
            <a:lvl7pPr marL="91255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7pPr>
            <a:lvl8pPr marL="136883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8pPr>
            <a:lvl9pPr marL="18251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665407" algn="l"/>
              </a:tabLst>
              <a:defRPr sz="2351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000000"/>
                </a:solidFill>
                <a:latin typeface="Arial"/>
              </a:rPr>
              <a:t>Legal </a:t>
            </a:r>
            <a:r>
              <a:rPr lang="de-DE" dirty="0" err="1">
                <a:solidFill>
                  <a:srgbClr val="000000"/>
                </a:solidFill>
                <a:latin typeface="Arial"/>
              </a:rPr>
              <a:t>framework</a:t>
            </a:r>
            <a:r>
              <a:rPr lang="de-DE" dirty="0">
                <a:solidFill>
                  <a:srgbClr val="000000"/>
                </a:solidFill>
                <a:latin typeface="Arial"/>
              </a:rPr>
              <a:t> in Germany</a:t>
            </a:r>
            <a:endParaRPr kumimoji="0" lang="de-DE" sz="2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34" charset="-128"/>
              <a:cs typeface="+mj-cs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 bwMode="auto">
          <a:xfrm>
            <a:off x="651086" y="1943842"/>
            <a:ext cx="10887909" cy="390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rgbClr val="0092D0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machines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used instead of ballot papers and ballot boxes to facilitate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the casting and counting of votes.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Voting machines as defined in subsection (1) above must guarantee the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secrecy of 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ballot.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use at elections to the German Bundestag, their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must be officially </a:t>
            </a: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approved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individual elections or on a general basis. The Federal Ministry of the Inter-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shall decide on the approval of a voting machine on the application of the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turer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permission of the Federal Ministry of the Interior must be obtained before an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officially approved voting machine can be used. This permission may be given for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vidual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elections or on a general basis.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[…]</a:t>
            </a:r>
          </a:p>
          <a:p>
            <a:pPr algn="ctr"/>
            <a:endParaRPr lang="de-DE" sz="199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altLang="en-US" sz="6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Gerader Verbinder 21"/>
          <p:cNvCxnSpPr/>
          <p:nvPr/>
        </p:nvCxnSpPr>
        <p:spPr>
          <a:xfrm>
            <a:off x="651085" y="6356350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651085" y="1931022"/>
            <a:ext cx="1081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D7E9-D112-4E49-A737-D497E9E20BDB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platzhalter 7"/>
          <p:cNvSpPr txBox="1">
            <a:spLocks/>
          </p:cNvSpPr>
          <p:nvPr/>
        </p:nvSpPr>
        <p:spPr bwMode="auto">
          <a:xfrm>
            <a:off x="651085" y="1490201"/>
            <a:ext cx="10887909" cy="37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54000" numCol="1" anchor="b" anchorCtr="0" compatLnSpc="1">
            <a:prstTxWarp prst="textNoShape">
              <a:avLst/>
            </a:prstTxWarp>
          </a:bodyPr>
          <a:lstStyle>
            <a:lvl1pPr marL="310084" indent="-310084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 baseline="0">
                <a:solidFill>
                  <a:schemeClr val="bg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1436" indent="-1436" algn="l" rtl="0" eaLnBrk="0" fontAlgn="base" hangingPunct="0">
              <a:spcBef>
                <a:spcPts val="271"/>
              </a:spcBef>
              <a:spcAft>
                <a:spcPts val="271"/>
              </a:spcAft>
              <a:defRPr sz="1989" kern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404833" indent="-400526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■"/>
              <a:defRPr sz="1989"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3pPr>
            <a:lvl4pPr marL="729273" indent="-320134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4pPr>
            <a:lvl5pPr marL="969014" indent="-239742" algn="l" rtl="0" eaLnBrk="0" fontAlgn="base" hangingPunct="0">
              <a:spcBef>
                <a:spcPts val="271"/>
              </a:spcBef>
              <a:spcAft>
                <a:spcPts val="271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ern="1200">
                <a:solidFill>
                  <a:schemeClr val="bg2"/>
                </a:solidFill>
                <a:latin typeface="+mn-lt"/>
                <a:ea typeface="MS PGothic" pitchFamily="34" charset="-128"/>
              </a:defRPr>
            </a:lvl5pPr>
            <a:lvl6pPr marL="1177137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6pPr>
            <a:lvl7pPr marL="1633415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7pPr>
            <a:lvl8pPr marL="2089694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8pPr>
            <a:lvl9pPr marL="2545973" indent="-177442" algn="l" rtl="0" eaLnBrk="1" fontAlgn="base" hangingPunct="1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Font typeface="Arial" charset="0"/>
              <a:buChar char="-"/>
              <a:defRPr sz="1356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71"/>
              </a:spcBef>
              <a:spcAft>
                <a:spcPts val="271"/>
              </a:spcAft>
              <a:buClrTx/>
              <a:buSzTx/>
              <a:buFontTx/>
              <a:buNone/>
              <a:tabLst/>
              <a:defRPr/>
            </a:pPr>
            <a:r>
              <a:rPr lang="en-GB" altLang="en-US" dirty="0">
                <a:solidFill>
                  <a:srgbClr val="000000"/>
                </a:solidFill>
                <a:latin typeface="Arial"/>
              </a:rPr>
              <a:t>§ 35 Bundeswahlgesetz </a:t>
            </a:r>
            <a:endParaRPr kumimoji="0" lang="en-GB" altLang="en-US" sz="198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45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70" advClick="0" advTm="67500">
        <p:wipe/>
      </p:transition>
    </mc:Choice>
    <mc:Fallback xmlns="">
      <p:transition advClick="0" advTm="67500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Microsoft Macintosh PowerPoint</Application>
  <PresentationFormat>Custom</PresentationFormat>
  <Paragraphs>156</Paragraphs>
  <Slides>21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Voter fraud hits the news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transparency and integrity, low inclusivity and no secrecy  </vt:lpstr>
      <vt:lpstr>High inclusivity, medium transparency and low integrity</vt:lpstr>
      <vt:lpstr>High transparency and integrity, low inclusivity and no secrecy  </vt:lpstr>
      <vt:lpstr>            The role of cryptography</vt:lpstr>
      <vt:lpstr>       Example: Followmyvote</vt:lpstr>
      <vt:lpstr>PowerPoint Presentation</vt:lpstr>
      <vt:lpstr>  Beyond transparency and secrecy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2017-02-19T17:22:30Z</dcterms:created>
  <dcterms:modified xsi:type="dcterms:W3CDTF">2017-03-21T12:27:08Z</dcterms:modified>
</cp:coreProperties>
</file>